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8" r:id="rId3"/>
    <p:sldId id="273" r:id="rId4"/>
    <p:sldId id="276" r:id="rId5"/>
    <p:sldId id="277" r:id="rId6"/>
    <p:sldId id="274" r:id="rId7"/>
    <p:sldId id="275" r:id="rId8"/>
    <p:sldId id="278" r:id="rId9"/>
    <p:sldId id="279" r:id="rId10"/>
    <p:sldId id="280" r:id="rId11"/>
    <p:sldId id="281" r:id="rId12"/>
    <p:sldId id="282" r:id="rId13"/>
    <p:sldId id="285" r:id="rId14"/>
    <p:sldId id="287" r:id="rId15"/>
    <p:sldId id="286" r:id="rId16"/>
    <p:sldId id="284" r:id="rId17"/>
    <p:sldId id="272" r:id="rId18"/>
    <p:sldId id="289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>
        <p:scale>
          <a:sx n="75" d="100"/>
          <a:sy n="75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padi1961_2100_ta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padi1961_2100_ta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hu-HU" sz="1200" baseline="0"/>
              <a:t>Szeged</a:t>
            </a:r>
            <a:endParaRPr lang="hu-HU" sz="1200"/>
          </a:p>
        </c:rich>
      </c:tx>
      <c:layout>
        <c:manualLayout>
          <c:xMode val="edge"/>
          <c:yMode val="edge"/>
          <c:x val="0.42059510247960641"/>
          <c:y val="1.861618501195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49214553776307"/>
          <c:y val="0.11705216903137734"/>
          <c:w val="0.73589617239038863"/>
          <c:h val="0.76613284897244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[padi1961_2100_tan.xlsx]Munka1!$Y$73</c:f>
              <c:strCache>
                <c:ptCount val="1"/>
                <c:pt idx="0">
                  <c:v>&lt;6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cat>
            <c:strRef>
              <c:f>[padi1961_2100_tan.xlsx]Munka1!$AC$72:$AF$72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[padi1961_2100_tan.xlsx]Munka1!$AC$73:$AF$73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8</c:v>
                </c:pt>
              </c:numCache>
            </c:numRef>
          </c:val>
        </c:ser>
        <c:ser>
          <c:idx val="2"/>
          <c:order val="1"/>
          <c:tx>
            <c:strRef>
              <c:f>[padi1961_2100_tan.xlsx]Munka1!$Y$75</c:f>
              <c:strCache>
                <c:ptCount val="1"/>
                <c:pt idx="0">
                  <c:v>6 - 8</c:v>
                </c:pt>
              </c:strCache>
            </c:strRef>
          </c:tx>
          <c:spPr>
            <a:solidFill>
              <a:srgbClr val="00D200"/>
            </a:solidFill>
          </c:spPr>
          <c:invertIfNegative val="0"/>
          <c:cat>
            <c:strRef>
              <c:f>[padi1961_2100_tan.xlsx]Munka1!$AC$72:$AF$72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[padi1961_2100_tan.xlsx]Munka1!$AC$75:$AF$75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4"/>
          <c:order val="2"/>
          <c:tx>
            <c:strRef>
              <c:f>[padi1961_2100_tan.xlsx]Munka1!$Y$77</c:f>
              <c:strCache>
                <c:ptCount val="1"/>
                <c:pt idx="0">
                  <c:v>8 - 10</c:v>
                </c:pt>
              </c:strCache>
            </c:strRef>
          </c:tx>
          <c:spPr>
            <a:solidFill>
              <a:srgbClr val="FCF600"/>
            </a:solidFill>
          </c:spPr>
          <c:invertIfNegative val="0"/>
          <c:cat>
            <c:strRef>
              <c:f>[padi1961_2100_tan.xlsx]Munka1!$AC$72:$AF$72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[padi1961_2100_tan.xlsx]Munka1!$AC$77:$AF$77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5"/>
          <c:order val="3"/>
          <c:tx>
            <c:strRef>
              <c:f>[padi1961_2100_tan.xlsx]Munka1!$Y$78</c:f>
              <c:strCache>
                <c:ptCount val="1"/>
                <c:pt idx="0">
                  <c:v>10 - 12</c:v>
                </c:pt>
              </c:strCache>
            </c:strRef>
          </c:tx>
          <c:spPr>
            <a:solidFill>
              <a:srgbClr val="FFCB25"/>
            </a:solidFill>
          </c:spPr>
          <c:invertIfNegative val="0"/>
          <c:cat>
            <c:strRef>
              <c:f>[padi1961_2100_tan.xlsx]Munka1!$AC$72:$AF$72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[padi1961_2100_tan.xlsx]Munka1!$AC$78:$AF$78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6"/>
          <c:order val="4"/>
          <c:tx>
            <c:strRef>
              <c:f>[padi1961_2100_tan.xlsx]Munka1!$Y$79</c:f>
              <c:strCache>
                <c:ptCount val="1"/>
                <c:pt idx="0">
                  <c:v>12 &lt;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cat>
            <c:strRef>
              <c:f>[padi1961_2100_tan.xlsx]Munka1!$AC$72:$AF$72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[padi1961_2100_tan.xlsx]Munka1!$AC$79:$AF$79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37067152"/>
        <c:axId val="-237066608"/>
      </c:barChart>
      <c:catAx>
        <c:axId val="-23706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37066608"/>
        <c:crosses val="autoZero"/>
        <c:auto val="1"/>
        <c:lblAlgn val="ctr"/>
        <c:lblOffset val="100"/>
        <c:noMultiLvlLbl val="0"/>
      </c:catAx>
      <c:valAx>
        <c:axId val="-237066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3706715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5316212184577866"/>
          <c:y val="0.34553109905592838"/>
          <c:w val="0.14026938668320812"/>
          <c:h val="0.41837228799377396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hu-HU" sz="1100" baseline="0"/>
              <a:t>Becej</a:t>
            </a:r>
            <a:endParaRPr lang="hu-HU" sz="1100"/>
          </a:p>
        </c:rich>
      </c:tx>
      <c:layout>
        <c:manualLayout>
          <c:xMode val="edge"/>
          <c:yMode val="edge"/>
          <c:x val="0.43682651467684958"/>
          <c:y val="2.32148585593467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49214553776307"/>
          <c:y val="0.11705216903137734"/>
          <c:w val="0.85592712290813189"/>
          <c:h val="0.76613284897244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[padi1961_2100_tan.xlsx]Munka1!$Y$73</c:f>
              <c:strCache>
                <c:ptCount val="1"/>
                <c:pt idx="0">
                  <c:v>&lt;6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cat>
            <c:strRef>
              <c:f>[padi1961_2100_tan.xlsx]Munka1!$AJ$72:$AM$72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[padi1961_2100_tan.xlsx]Munka1!$AJ$73:$AM$73</c:f>
              <c:numCache>
                <c:formatCode>General</c:formatCode>
                <c:ptCount val="4"/>
                <c:pt idx="0">
                  <c:v>25</c:v>
                </c:pt>
                <c:pt idx="1">
                  <c:v>17</c:v>
                </c:pt>
                <c:pt idx="2">
                  <c:v>13</c:v>
                </c:pt>
                <c:pt idx="3">
                  <c:v>8</c:v>
                </c:pt>
              </c:numCache>
            </c:numRef>
          </c:val>
        </c:ser>
        <c:ser>
          <c:idx val="2"/>
          <c:order val="1"/>
          <c:tx>
            <c:strRef>
              <c:f>[padi1961_2100_tan.xlsx]Munka1!$Y$75</c:f>
              <c:strCache>
                <c:ptCount val="1"/>
                <c:pt idx="0">
                  <c:v>6 - 8</c:v>
                </c:pt>
              </c:strCache>
            </c:strRef>
          </c:tx>
          <c:spPr>
            <a:solidFill>
              <a:srgbClr val="00D200"/>
            </a:solidFill>
          </c:spPr>
          <c:invertIfNegative val="0"/>
          <c:cat>
            <c:strRef>
              <c:f>[padi1961_2100_tan.xlsx]Munka1!$AJ$72:$AM$72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[padi1961_2100_tan.xlsx]Munka1!$AJ$75:$AM$75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4"/>
          <c:order val="2"/>
          <c:tx>
            <c:strRef>
              <c:f>[padi1961_2100_tan.xlsx]Munka1!$Y$77</c:f>
              <c:strCache>
                <c:ptCount val="1"/>
                <c:pt idx="0">
                  <c:v>8 - 10</c:v>
                </c:pt>
              </c:strCache>
            </c:strRef>
          </c:tx>
          <c:spPr>
            <a:solidFill>
              <a:srgbClr val="FCF600"/>
            </a:solidFill>
          </c:spPr>
          <c:invertIfNegative val="0"/>
          <c:cat>
            <c:strRef>
              <c:f>[padi1961_2100_tan.xlsx]Munka1!$AJ$72:$AM$72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[padi1961_2100_tan.xlsx]Munka1!$AJ$77:$AM$77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5"/>
          <c:order val="3"/>
          <c:tx>
            <c:strRef>
              <c:f>[padi1961_2100_tan.xlsx]Munka1!$Y$78</c:f>
              <c:strCache>
                <c:ptCount val="1"/>
                <c:pt idx="0">
                  <c:v>10 - 12</c:v>
                </c:pt>
              </c:strCache>
            </c:strRef>
          </c:tx>
          <c:spPr>
            <a:solidFill>
              <a:srgbClr val="FFCB25"/>
            </a:solidFill>
          </c:spPr>
          <c:invertIfNegative val="0"/>
          <c:cat>
            <c:strRef>
              <c:f>[padi1961_2100_tan.xlsx]Munka1!$AJ$72:$AM$72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[padi1961_2100_tan.xlsx]Munka1!$AJ$78:$AM$78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6"/>
          <c:order val="4"/>
          <c:tx>
            <c:strRef>
              <c:f>[padi1961_2100_tan.xlsx]Munka1!$Y$79</c:f>
              <c:strCache>
                <c:ptCount val="1"/>
                <c:pt idx="0">
                  <c:v>12 &lt;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cat>
            <c:strRef>
              <c:f>[padi1961_2100_tan.xlsx]Munka1!$AJ$72:$AM$72</c:f>
              <c:strCache>
                <c:ptCount val="4"/>
                <c:pt idx="0">
                  <c:v>1961-1990</c:v>
                </c:pt>
                <c:pt idx="1">
                  <c:v>1983-2012</c:v>
                </c:pt>
                <c:pt idx="2">
                  <c:v>2021-2050</c:v>
                </c:pt>
                <c:pt idx="3">
                  <c:v>2071-2100</c:v>
                </c:pt>
              </c:strCache>
            </c:strRef>
          </c:cat>
          <c:val>
            <c:numRef>
              <c:f>[padi1961_2100_tan.xlsx]Munka1!$AJ$79:$AM$79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04310496"/>
        <c:axId val="-504318112"/>
      </c:barChart>
      <c:catAx>
        <c:axId val="-50431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04318112"/>
        <c:crosses val="autoZero"/>
        <c:auto val="1"/>
        <c:lblAlgn val="ctr"/>
        <c:lblOffset val="100"/>
        <c:noMultiLvlLbl val="0"/>
      </c:catAx>
      <c:valAx>
        <c:axId val="-504318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504310496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0.79894</cdr:x>
      <cdr:y>0.23609</cdr:y>
    </cdr:from>
    <cdr:to>
      <cdr:x>1</cdr:x>
      <cdr:y>0.57183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633588" y="6430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0.83518</cdr:x>
      <cdr:y>0.19694</cdr:y>
    </cdr:from>
    <cdr:to>
      <cdr:x>0.98439</cdr:x>
      <cdr:y>0.4181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3988036" y="540533"/>
          <a:ext cx="712489" cy="60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000" b="1"/>
            <a:t>PaDI</a:t>
          </a:r>
        </a:p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000" b="1" baseline="0">
              <a:effectLst/>
              <a:latin typeface="+mn-lt"/>
              <a:ea typeface="+mn-ea"/>
              <a:cs typeface="+mn-cs"/>
            </a:rPr>
            <a:t>(°C/100mm</a:t>
          </a:r>
          <a:r>
            <a:rPr lang="hu-HU" sz="1000" b="1">
              <a:effectLst/>
              <a:latin typeface="+mn-lt"/>
              <a:ea typeface="+mn-ea"/>
              <a:cs typeface="+mn-cs"/>
            </a:rPr>
            <a:t>) </a:t>
          </a:r>
          <a:endParaRPr lang="hu-HU" sz="1000" b="1">
            <a:effectLst/>
          </a:endParaRPr>
        </a:p>
        <a:p xmlns:a="http://schemas.openxmlformats.org/drawingml/2006/main">
          <a:pPr algn="l"/>
          <a:r>
            <a:rPr lang="hu-HU" sz="1000" b="1"/>
            <a:t> </a:t>
          </a:r>
        </a:p>
        <a:p xmlns:a="http://schemas.openxmlformats.org/drawingml/2006/main">
          <a:pPr algn="l"/>
          <a:r>
            <a:rPr lang="hu-HU" sz="1000" b="1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0.79894</cdr:x>
      <cdr:y>0.23609</cdr:y>
    </cdr:from>
    <cdr:to>
      <cdr:x>1</cdr:x>
      <cdr:y>0.57183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633588" y="6430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08580-FCE1-4EC5-B29E-0B211AFE72CE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EF2B7-7415-4944-9E32-4F91CB2FE1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10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97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83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12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56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98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43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35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60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28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96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61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72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3486-ECEE-4E05-895E-0855242F364B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9483-7A36-4FD2-9008-56BF3DD310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98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97"/>
            <a:ext cx="9144000" cy="51403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187624" y="1196752"/>
            <a:ext cx="66967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Aszály és klímaváltozás Magyarországon</a:t>
            </a:r>
            <a:endParaRPr lang="hu-HU" sz="2800" b="1" dirty="0" smtClean="0"/>
          </a:p>
          <a:p>
            <a:pPr algn="ctr"/>
            <a:endParaRPr lang="hu-HU" sz="2400" b="1" dirty="0"/>
          </a:p>
          <a:p>
            <a:pPr algn="ctr"/>
            <a:r>
              <a:rPr lang="hu-HU" sz="2400" dirty="0" smtClean="0"/>
              <a:t>Sipos György, </a:t>
            </a:r>
            <a:r>
              <a:rPr lang="hu-HU" sz="2400" dirty="0" err="1" smtClean="0"/>
              <a:t>Blanka-Végi</a:t>
            </a:r>
            <a:r>
              <a:rPr lang="hu-HU" sz="2400" dirty="0" smtClean="0"/>
              <a:t> Viktória, </a:t>
            </a:r>
          </a:p>
          <a:p>
            <a:pPr algn="ctr"/>
            <a:r>
              <a:rPr lang="hu-HU" sz="2400" dirty="0" smtClean="0"/>
              <a:t>Ladányi Zsuzsanna, Mezősi Gábor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000" dirty="0" smtClean="0"/>
              <a:t>Szegedi Tudományegyetem, Természeti Földrajzi és </a:t>
            </a:r>
            <a:r>
              <a:rPr lang="hu-HU" sz="2000" dirty="0" err="1" smtClean="0"/>
              <a:t>Geoinformatikai</a:t>
            </a:r>
            <a:r>
              <a:rPr lang="hu-HU" sz="2000" dirty="0" smtClean="0"/>
              <a:t> Tanszék</a:t>
            </a:r>
            <a:endParaRPr lang="hu-HU" sz="2000" dirty="0" smtClean="0"/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MHT Vándorgyűlés</a:t>
            </a:r>
          </a:p>
          <a:p>
            <a:pPr algn="ctr"/>
            <a:r>
              <a:rPr lang="hu-HU" sz="2400" dirty="0" smtClean="0"/>
              <a:t>Aszály-monitoring műhelymunka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 smtClean="0"/>
              <a:t>Debrecen</a:t>
            </a:r>
          </a:p>
          <a:p>
            <a:pPr algn="ctr"/>
            <a:r>
              <a:rPr lang="hu-HU" sz="2000" dirty="0" smtClean="0"/>
              <a:t>2016. Július 6-8.</a:t>
            </a:r>
            <a:endParaRPr lang="hu-HU" sz="2000" dirty="0"/>
          </a:p>
        </p:txBody>
      </p:sp>
      <p:sp>
        <p:nvSpPr>
          <p:cNvPr id="5" name="Szövegdoboz 1"/>
          <p:cNvSpPr txBox="1"/>
          <p:nvPr/>
        </p:nvSpPr>
        <p:spPr>
          <a:xfrm>
            <a:off x="1403648" y="18864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rought and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 Scarcity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ystem –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DWMS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Operatív Aszály- és Vízhiány Kezelő Rendszer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35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Picture 3" descr="pp_jul_aug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1999"/>
            <a:ext cx="365033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4374180" y="5447918"/>
            <a:ext cx="411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Napi csapadékintenzitási index változása </a:t>
            </a:r>
          </a:p>
        </p:txBody>
      </p:sp>
      <p:pic>
        <p:nvPicPr>
          <p:cNvPr id="9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3600"/>
            <a:ext cx="376458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399580" y="2823170"/>
            <a:ext cx="3695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spc="-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Nyári (</a:t>
            </a:r>
            <a:r>
              <a:rPr lang="hu-HU" b="1" spc="-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júl-aug</a:t>
            </a:r>
            <a:r>
              <a:rPr lang="hu-HU" b="1" spc="-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 csapadék változása (mm)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329113" y="762000"/>
            <a:ext cx="446405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 smtClean="0"/>
              <a:t>Csökkenő </a:t>
            </a:r>
            <a:r>
              <a:rPr lang="hu-HU" sz="2000" dirty="0"/>
              <a:t>nyári csapadékösszeg a század végére az ALADIN és a REMO regionális klímamodellek </a:t>
            </a:r>
            <a:r>
              <a:rPr lang="hu-HU" sz="2000" dirty="0" smtClean="0"/>
              <a:t>alapján, a </a:t>
            </a:r>
            <a:r>
              <a:rPr lang="hu-HU" sz="2000" dirty="0"/>
              <a:t>csökkenés mértéke eltérő mintázatot mutat a két modell </a:t>
            </a:r>
            <a:r>
              <a:rPr lang="hu-HU" sz="2000" dirty="0" smtClean="0"/>
              <a:t>szerint.</a:t>
            </a:r>
            <a:endParaRPr lang="en-US" sz="2000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51338" y="3429000"/>
            <a:ext cx="446405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 smtClean="0"/>
              <a:t>A </a:t>
            </a:r>
            <a:r>
              <a:rPr lang="hu-HU" sz="2000" dirty="0"/>
              <a:t>nagy csapadékú napok számának növekedése várható a század végére az ALADIN és a REMO regionális klímamodellek </a:t>
            </a:r>
            <a:r>
              <a:rPr lang="hu-HU" sz="2000" dirty="0" smtClean="0"/>
              <a:t>alapján. REMO</a:t>
            </a:r>
            <a:r>
              <a:rPr lang="hu-HU" sz="2000" dirty="0"/>
              <a:t>: jelentősebb </a:t>
            </a:r>
            <a:r>
              <a:rPr lang="hu-HU" sz="2000" dirty="0" smtClean="0"/>
              <a:t>növekedés.</a:t>
            </a:r>
            <a:endParaRPr lang="en-US" sz="2000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en-US" dirty="0"/>
          </a:p>
        </p:txBody>
      </p:sp>
      <p:sp>
        <p:nvSpPr>
          <p:cNvPr id="19" name="Téglalap 18"/>
          <p:cNvSpPr/>
          <p:nvPr/>
        </p:nvSpPr>
        <p:spPr>
          <a:xfrm>
            <a:off x="457200" y="162350"/>
            <a:ext cx="7991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latin typeface="Calibri Light" panose="020F0302020204030204" pitchFamily="34" charset="0"/>
              </a:rPr>
              <a:t>A jövőben várható klímaváltozás a Dél-Alföldön és a Vajdaságban</a:t>
            </a:r>
            <a:endParaRPr lang="hu-HU" sz="2400" b="1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491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2588" y="4193947"/>
            <a:ext cx="73088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Különböző erősségű aszályok megoszlása Szegeden és Óbecsén </a:t>
            </a:r>
            <a:br>
              <a:rPr lang="hu-HU" altLang="hu-HU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 1961-1990-es időszakban és a 2021-2050, 2071-2100 időszakokban a REMO és ALADIN modell szimulációk átlaga alapján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337495"/>
              </p:ext>
            </p:extLst>
          </p:nvPr>
        </p:nvGraphicFramePr>
        <p:xfrm>
          <a:off x="120325" y="1066800"/>
          <a:ext cx="4775069" cy="274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906410"/>
              </p:ext>
            </p:extLst>
          </p:nvPr>
        </p:nvGraphicFramePr>
        <p:xfrm>
          <a:off x="4816111" y="1098910"/>
          <a:ext cx="42075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églalap 10"/>
          <p:cNvSpPr/>
          <p:nvPr/>
        </p:nvSpPr>
        <p:spPr>
          <a:xfrm>
            <a:off x="457200" y="162350"/>
            <a:ext cx="7991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latin typeface="Calibri Light" panose="020F0302020204030204" pitchFamily="34" charset="0"/>
              </a:rPr>
              <a:t>A jövőben várható klímaváltozás a Dél-Alföldön és a Vajdaságban</a:t>
            </a:r>
            <a:endParaRPr lang="hu-HU" sz="2400" b="1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3872"/>
            <a:ext cx="8748000" cy="40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58813" y="5029200"/>
            <a:ext cx="80279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>
                <a:latin typeface="+mn-lt"/>
              </a:rPr>
              <a:t>Az Alföld középső része a leginkább érintett,  a jövőben növekvő tendencia, </a:t>
            </a:r>
          </a:p>
          <a:p>
            <a:pPr>
              <a:defRPr/>
            </a:pPr>
            <a:r>
              <a:rPr lang="hu-HU" sz="2000" dirty="0">
                <a:latin typeface="+mn-lt"/>
              </a:rPr>
              <a:t>a mintázat </a:t>
            </a:r>
            <a:r>
              <a:rPr lang="hu-HU" sz="2000" dirty="0" smtClean="0">
                <a:latin typeface="+mn-lt"/>
              </a:rPr>
              <a:t>nem </a:t>
            </a:r>
            <a:r>
              <a:rPr lang="hu-HU" sz="2000" dirty="0">
                <a:latin typeface="+mn-lt"/>
              </a:rPr>
              <a:t>változik</a:t>
            </a:r>
            <a:endParaRPr lang="en-US" sz="2000" dirty="0">
              <a:latin typeface="+mn-l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7200" y="162350"/>
            <a:ext cx="71497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altLang="hu-HU" sz="2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Alföld jelenlegi aszályérzékenysége és várható jövőbeli </a:t>
            </a:r>
            <a:endParaRPr lang="hu-HU" altLang="hu-HU" sz="2400" b="1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alakulása </a:t>
            </a:r>
            <a:r>
              <a:rPr lang="hu-HU" altLang="hu-HU" sz="2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az ALADIN regionális klímamodell alapján</a:t>
            </a:r>
          </a:p>
          <a:p>
            <a:pPr>
              <a:spcBef>
                <a:spcPct val="0"/>
              </a:spcBef>
            </a:pPr>
            <a:endParaRPr lang="hu-HU" sz="2400" b="1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7215"/>
            <a:ext cx="8748000" cy="37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04881" y="4998012"/>
            <a:ext cx="8644229" cy="412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+mn-lt"/>
              </a:rPr>
              <a:t>Az Alföld peremterületei a legérintettebbek, a jövőben kis mértékű csökkenés</a:t>
            </a:r>
          </a:p>
        </p:txBody>
      </p:sp>
      <p:sp>
        <p:nvSpPr>
          <p:cNvPr id="9" name="Téglalap 8"/>
          <p:cNvSpPr/>
          <p:nvPr/>
        </p:nvSpPr>
        <p:spPr>
          <a:xfrm>
            <a:off x="457200" y="162350"/>
            <a:ext cx="87691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Az Alföld jelenlegi belvízérzékenysége klimatikus </a:t>
            </a:r>
            <a:r>
              <a:rPr lang="hu-HU" altLang="hu-HU" sz="2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szempontból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altLang="hu-HU" sz="2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várható jövőbeli alakulása az ALADIN regionális klímamodell alapján</a:t>
            </a:r>
          </a:p>
          <a:p>
            <a:pPr>
              <a:spcBef>
                <a:spcPct val="0"/>
              </a:spcBef>
            </a:pPr>
            <a:endParaRPr lang="hu-HU" sz="2400" b="1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Picture 2" descr="D:\WAHASTRAT\EREDMÉNYEK\STUDIES\FINAL STUDY\NYOMDA\2_abrak\2.11_termé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2" y="3184525"/>
            <a:ext cx="42767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225"/>
            <a:ext cx="65532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8"/>
          <p:cNvCxnSpPr/>
          <p:nvPr/>
        </p:nvCxnSpPr>
        <p:spPr>
          <a:xfrm>
            <a:off x="4121150" y="657225"/>
            <a:ext cx="0" cy="2671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zövegdoboz 7"/>
          <p:cNvSpPr txBox="1">
            <a:spLocks noChangeArrowheads="1"/>
          </p:cNvSpPr>
          <p:nvPr/>
        </p:nvSpPr>
        <p:spPr bwMode="auto">
          <a:xfrm>
            <a:off x="6854825" y="912812"/>
            <a:ext cx="19065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dirty="0" smtClean="0">
                <a:latin typeface="+mn-lt"/>
              </a:rPr>
              <a:t>rendszerváltás</a:t>
            </a:r>
            <a:r>
              <a:rPr lang="hu-HU" altLang="hu-HU" dirty="0" smtClean="0">
                <a:latin typeface="+mn-lt"/>
              </a:rPr>
              <a:t>: nagyüzemi öntözés megszűnt, és az aszályok is egyre gyakoribbá váltak</a:t>
            </a:r>
          </a:p>
        </p:txBody>
      </p:sp>
      <p:sp>
        <p:nvSpPr>
          <p:cNvPr id="11" name="Téglalap 8"/>
          <p:cNvSpPr>
            <a:spLocks noChangeArrowheads="1"/>
          </p:cNvSpPr>
          <p:nvPr/>
        </p:nvSpPr>
        <p:spPr bwMode="auto">
          <a:xfrm>
            <a:off x="548779" y="4749700"/>
            <a:ext cx="4251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dirty="0" smtClean="0">
                <a:latin typeface="+mn-lt"/>
              </a:rPr>
              <a:t>A kukorica terméshozama a Vajdaságban és Dél-Magyarországon (Forrás: AKI és </a:t>
            </a:r>
            <a:r>
              <a:rPr lang="hu-HU" altLang="hu-HU" dirty="0" err="1" smtClean="0">
                <a:latin typeface="+mn-lt"/>
              </a:rPr>
              <a:t>Banski</a:t>
            </a:r>
            <a:r>
              <a:rPr lang="hu-HU" altLang="hu-HU" dirty="0" smtClean="0">
                <a:latin typeface="+mn-lt"/>
              </a:rPr>
              <a:t> et </a:t>
            </a:r>
            <a:r>
              <a:rPr lang="hu-HU" altLang="hu-HU" dirty="0" err="1" smtClean="0">
                <a:latin typeface="+mn-lt"/>
              </a:rPr>
              <a:t>al</a:t>
            </a:r>
            <a:r>
              <a:rPr lang="hu-HU" altLang="hu-HU" dirty="0" smtClean="0">
                <a:latin typeface="+mn-lt"/>
              </a:rPr>
              <a:t>. 2010) </a:t>
            </a:r>
          </a:p>
        </p:txBody>
      </p:sp>
      <p:sp>
        <p:nvSpPr>
          <p:cNvPr id="12" name="Téglalap 9"/>
          <p:cNvSpPr>
            <a:spLocks noChangeArrowheads="1"/>
          </p:cNvSpPr>
          <p:nvPr/>
        </p:nvSpPr>
        <p:spPr bwMode="auto">
          <a:xfrm>
            <a:off x="228600" y="3288902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dirty="0" smtClean="0">
                <a:latin typeface="+mn-lt"/>
              </a:rPr>
              <a:t>Az aszályindex (PAI) évi értékeinek és a kukorica éves termésátlagainak alakulása 1961-2012 között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57200" y="162350"/>
            <a:ext cx="4434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latin typeface="Calibri Light" panose="020F0302020204030204" pitchFamily="34" charset="0"/>
              </a:rPr>
              <a:t>Aszály és mezőgazdasági termelés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Kép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73087"/>
            <a:ext cx="4537075" cy="2817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6"/>
          <p:cNvSpPr>
            <a:spLocks noChangeArrowheads="1"/>
          </p:cNvSpPr>
          <p:nvPr/>
        </p:nvSpPr>
        <p:spPr bwMode="auto">
          <a:xfrm>
            <a:off x="5073650" y="487362"/>
            <a:ext cx="38195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r>
              <a:rPr lang="hu-HU" altLang="hu-HU" sz="2000" dirty="0">
                <a:latin typeface="Calibri" panose="020F0502020204030204" pitchFamily="34" charset="0"/>
              </a:rPr>
              <a:t>Aszályerősség nő, ugyanakkor az öntözött területek határozott csökkenése figyelhető meg</a:t>
            </a:r>
          </a:p>
          <a:p>
            <a:endParaRPr lang="hu-HU" altLang="hu-HU" sz="2000" dirty="0">
              <a:latin typeface="Calibri" panose="020F0502020204030204" pitchFamily="34" charset="0"/>
            </a:endParaRPr>
          </a:p>
          <a:p>
            <a:r>
              <a:rPr lang="hu-HU" altLang="hu-HU" i="1" dirty="0" smtClean="0">
                <a:latin typeface="+mn-lt"/>
              </a:rPr>
              <a:t>A probléma  tehát </a:t>
            </a:r>
            <a:r>
              <a:rPr lang="hu-HU" altLang="hu-HU" i="1" dirty="0">
                <a:latin typeface="+mn-lt"/>
              </a:rPr>
              <a:t>nem csak az aszály, hanem pl. az öntözőberendezések műszaki elavulása, az öntözési beruházások </a:t>
            </a:r>
            <a:r>
              <a:rPr lang="hu-HU" altLang="hu-HU" i="1" dirty="0" smtClean="0">
                <a:latin typeface="+mn-lt"/>
              </a:rPr>
              <a:t>vontatott előrehaladása, alacsony motiváció?</a:t>
            </a:r>
            <a:endParaRPr lang="en-US" altLang="hu-HU" i="1" dirty="0">
              <a:latin typeface="+mn-lt"/>
            </a:endParaRPr>
          </a:p>
        </p:txBody>
      </p:sp>
      <p:pic>
        <p:nvPicPr>
          <p:cNvPr id="9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449637"/>
            <a:ext cx="3854450" cy="2665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8"/>
          <p:cNvSpPr>
            <a:spLocks noChangeArrowheads="1"/>
          </p:cNvSpPr>
          <p:nvPr/>
        </p:nvSpPr>
        <p:spPr bwMode="auto">
          <a:xfrm>
            <a:off x="4414838" y="4913312"/>
            <a:ext cx="4271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r>
              <a:rPr lang="hu-HU" altLang="hu-HU" i="1" dirty="0">
                <a:latin typeface="+mn-lt"/>
              </a:rPr>
              <a:t>az öntözött területek nagyságának az aszály erősségétől függő változása két időszakra</a:t>
            </a:r>
          </a:p>
          <a:p>
            <a:r>
              <a:rPr lang="hu-HU" altLang="hu-HU" i="1" dirty="0">
                <a:latin typeface="+mn-lt"/>
              </a:rPr>
              <a:t>(1963-1992 és 1992-2012)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451350" y="3633787"/>
            <a:ext cx="3494088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latin typeface="+mn-lt"/>
                <a:ea typeface="Calibri" panose="020F0502020204030204" pitchFamily="34" charset="0"/>
              </a:rPr>
              <a:t>Az öntözött területek és az aszályindex összefüggése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57200" y="162350"/>
            <a:ext cx="4434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latin typeface="Calibri Light" panose="020F0302020204030204" pitchFamily="34" charset="0"/>
              </a:rPr>
              <a:t>Aszály és mezőgazdasági termelés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sp>
        <p:nvSpPr>
          <p:cNvPr id="7" name="Téglalap 6"/>
          <p:cNvSpPr/>
          <p:nvPr/>
        </p:nvSpPr>
        <p:spPr>
          <a:xfrm>
            <a:off x="457200" y="160894"/>
            <a:ext cx="1391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</a:rPr>
              <a:t>Összegzés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322527" y="3429000"/>
            <a:ext cx="2258873" cy="1256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Fogyasztás</a:t>
            </a:r>
          </a:p>
          <a:p>
            <a:pPr algn="ctr"/>
            <a:r>
              <a:rPr lang="hu-HU" sz="2400" b="1" dirty="0" smtClean="0"/>
              <a:t>(kereslet)</a:t>
            </a:r>
            <a:endParaRPr lang="hu-HU" sz="2400" b="1" dirty="0"/>
          </a:p>
        </p:txBody>
      </p:sp>
      <p:sp>
        <p:nvSpPr>
          <p:cNvPr id="9" name="Ellipszis 8"/>
          <p:cNvSpPr/>
          <p:nvPr/>
        </p:nvSpPr>
        <p:spPr>
          <a:xfrm>
            <a:off x="5665927" y="3657600"/>
            <a:ext cx="2258873" cy="1256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Termelés</a:t>
            </a:r>
          </a:p>
          <a:p>
            <a:pPr algn="ctr"/>
            <a:r>
              <a:rPr lang="hu-HU" sz="2400" b="1" dirty="0" smtClean="0"/>
              <a:t>(kínálat)</a:t>
            </a:r>
            <a:endParaRPr lang="hu-HU" sz="2400" b="1" dirty="0"/>
          </a:p>
        </p:txBody>
      </p:sp>
      <p:sp>
        <p:nvSpPr>
          <p:cNvPr id="10" name="Ellipszis 9"/>
          <p:cNvSpPr/>
          <p:nvPr/>
        </p:nvSpPr>
        <p:spPr>
          <a:xfrm>
            <a:off x="3532327" y="2401094"/>
            <a:ext cx="2258873" cy="12565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Adaptáció</a:t>
            </a:r>
            <a:endParaRPr lang="hu-HU" sz="2400" b="1" dirty="0"/>
          </a:p>
        </p:txBody>
      </p:sp>
      <p:sp>
        <p:nvSpPr>
          <p:cNvPr id="11" name="Ellipszis 10"/>
          <p:cNvSpPr/>
          <p:nvPr/>
        </p:nvSpPr>
        <p:spPr>
          <a:xfrm>
            <a:off x="3635278" y="4610894"/>
            <a:ext cx="2258873" cy="12565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Hatás-</a:t>
            </a:r>
          </a:p>
          <a:p>
            <a:pPr algn="ctr"/>
            <a:r>
              <a:rPr lang="hu-HU" sz="2400" b="1" dirty="0" smtClean="0"/>
              <a:t>mérséklés</a:t>
            </a:r>
            <a:endParaRPr lang="hu-HU" sz="2400" b="1" dirty="0"/>
          </a:p>
        </p:txBody>
      </p:sp>
      <p:sp>
        <p:nvSpPr>
          <p:cNvPr id="16" name="Felfelé nyíl 15"/>
          <p:cNvSpPr/>
          <p:nvPr/>
        </p:nvSpPr>
        <p:spPr>
          <a:xfrm>
            <a:off x="5544869" y="3919955"/>
            <a:ext cx="62746" cy="727451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felé nyíl 16"/>
          <p:cNvSpPr/>
          <p:nvPr/>
        </p:nvSpPr>
        <p:spPr>
          <a:xfrm flipV="1">
            <a:off x="3635278" y="3697133"/>
            <a:ext cx="85485" cy="705194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artalom helye 2"/>
          <p:cNvSpPr>
            <a:spLocks noGrp="1"/>
          </p:cNvSpPr>
          <p:nvPr/>
        </p:nvSpPr>
        <p:spPr bwMode="auto">
          <a:xfrm>
            <a:off x="533400" y="762000"/>
            <a:ext cx="8153400" cy="41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altLang="hu-HU" sz="2000" dirty="0" smtClean="0"/>
              <a:t>A klímaváltozás és az aszály-veszély növekedése összekapcsolható.</a:t>
            </a:r>
          </a:p>
          <a:p>
            <a:pPr eaLnBrk="1" hangingPunct="1"/>
            <a:r>
              <a:rPr lang="hu-HU" altLang="hu-HU" sz="2000" dirty="0" smtClean="0"/>
              <a:t>A kockázat mérséklésének kitüntetett eszköze az öntözés.</a:t>
            </a:r>
          </a:p>
          <a:p>
            <a:pPr eaLnBrk="1" hangingPunct="1"/>
            <a:r>
              <a:rPr lang="hu-HU" altLang="hu-HU" sz="2000" dirty="0" smtClean="0"/>
              <a:t>A hatékony működési rend kialakításához elengedhetetlen a rövidebb távú előrejelzés, illetve talajnedvesség monitoring.</a:t>
            </a:r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</p:txBody>
      </p:sp>
      <p:sp>
        <p:nvSpPr>
          <p:cNvPr id="19" name="Ellipszis 18"/>
          <p:cNvSpPr/>
          <p:nvPr/>
        </p:nvSpPr>
        <p:spPr>
          <a:xfrm>
            <a:off x="5086695" y="4171572"/>
            <a:ext cx="270254" cy="270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2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84875" y="4077072"/>
            <a:ext cx="402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figyelmet!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Picture 2" descr="D:\WAHASTRAT\EREDMÉNYEK\STUDIES\FINAL STUDY\NYOMDA\3_abrak\3.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"/>
          <a:stretch>
            <a:fillRect/>
          </a:stretch>
        </p:blipFill>
        <p:spPr bwMode="auto">
          <a:xfrm>
            <a:off x="334963" y="933450"/>
            <a:ext cx="55451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WAHASTRAT\EREDMÉNYEK\STUDIES\FINAL STUDY\NYOMDA\3_abrak\3.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76325"/>
            <a:ext cx="2806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3"/>
          <p:cNvSpPr>
            <a:spLocks noChangeArrowheads="1"/>
          </p:cNvSpPr>
          <p:nvPr/>
        </p:nvSpPr>
        <p:spPr bwMode="auto">
          <a:xfrm>
            <a:off x="334963" y="2536825"/>
            <a:ext cx="5545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 smtClean="0">
                <a:latin typeface="+mn-lt"/>
              </a:rPr>
              <a:t>Piros: A talajvízkészlet eltérése a sokévi (1950-2010) átlagtól a Duna-Tisza közi hátságon; Kék: a csapadék kétéves mozgóátlaga </a:t>
            </a:r>
          </a:p>
        </p:txBody>
      </p:sp>
      <p:grpSp>
        <p:nvGrpSpPr>
          <p:cNvPr id="10" name="Csoportba foglalás 4"/>
          <p:cNvGrpSpPr>
            <a:grpSpLocks/>
          </p:cNvGrpSpPr>
          <p:nvPr/>
        </p:nvGrpSpPr>
        <p:grpSpPr bwMode="auto">
          <a:xfrm>
            <a:off x="652463" y="3192462"/>
            <a:ext cx="4867275" cy="2378075"/>
            <a:chOff x="-3636912" y="3861048"/>
            <a:chExt cx="8803057" cy="4356975"/>
          </a:xfrm>
        </p:grpSpPr>
        <p:pic>
          <p:nvPicPr>
            <p:cNvPr id="11" name="Kép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36912" y="3861048"/>
              <a:ext cx="4320480" cy="435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Kép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861048"/>
              <a:ext cx="4338561" cy="435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Kép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12" y="3896217"/>
              <a:ext cx="1371649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églalap 5"/>
          <p:cNvSpPr>
            <a:spLocks noChangeArrowheads="1"/>
          </p:cNvSpPr>
          <p:nvPr/>
        </p:nvSpPr>
        <p:spPr bwMode="auto">
          <a:xfrm>
            <a:off x="314325" y="5586412"/>
            <a:ext cx="5391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dirty="0" smtClean="0">
                <a:latin typeface="+mn-lt"/>
                <a:cs typeface="Times New Roman" panose="02020603050405020304" pitchFamily="18" charset="0"/>
              </a:rPr>
              <a:t>A szeptemberi sokéves átlag </a:t>
            </a:r>
            <a:r>
              <a:rPr lang="hu-HU" altLang="hu-HU" sz="1600" dirty="0" smtClean="0">
                <a:latin typeface="+mn-lt"/>
                <a:cs typeface="Times New Roman" panose="02020603050405020304" pitchFamily="18" charset="0"/>
              </a:rPr>
              <a:t>1971-2000 </a:t>
            </a:r>
            <a:r>
              <a:rPr lang="hu-HU" altLang="hu-HU" sz="1600" dirty="0" smtClean="0">
                <a:latin typeface="+mn-lt"/>
                <a:cs typeface="Times New Roman" panose="02020603050405020304" pitchFamily="18" charset="0"/>
              </a:rPr>
              <a:t>és 2010/2012 szeptember havi közepes talajvízszintek különbsége</a:t>
            </a:r>
          </a:p>
        </p:txBody>
      </p:sp>
      <p:sp>
        <p:nvSpPr>
          <p:cNvPr id="15" name="Téglalap 9"/>
          <p:cNvSpPr>
            <a:spLocks noChangeArrowheads="1"/>
          </p:cNvSpPr>
          <p:nvPr/>
        </p:nvSpPr>
        <p:spPr bwMode="auto">
          <a:xfrm>
            <a:off x="6102350" y="4875212"/>
            <a:ext cx="2814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smtClean="0">
                <a:latin typeface="+mn-lt"/>
                <a:cs typeface="Times New Roman" panose="02020603050405020304" pitchFamily="18" charset="0"/>
              </a:rPr>
              <a:t>A 2012. augusztusi talajvízállás a mintaterületen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57200" y="162350"/>
            <a:ext cx="4522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latin typeface="Calibri Light" panose="020F0302020204030204" pitchFamily="34" charset="0"/>
              </a:rPr>
              <a:t>A vízhiány hatása a talajvízszintekre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sp>
        <p:nvSpPr>
          <p:cNvPr id="14" name="Tartalom helye 2"/>
          <p:cNvSpPr>
            <a:spLocks noGrp="1"/>
          </p:cNvSpPr>
          <p:nvPr/>
        </p:nvSpPr>
        <p:spPr bwMode="auto">
          <a:xfrm>
            <a:off x="533400" y="762000"/>
            <a:ext cx="8153400" cy="41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hu-HU" altLang="hu-HU" sz="2000" dirty="0" smtClean="0"/>
          </a:p>
          <a:p>
            <a:pPr eaLnBrk="1" hangingPunct="1"/>
            <a:r>
              <a:rPr lang="hu-HU" altLang="hu-HU" sz="2000" dirty="0" smtClean="0"/>
              <a:t>A klímaváltozás összekapcsolható-e az aszályos időszakok gyakoriságának és intenzitásának növekedésével Magyarországon?  </a:t>
            </a:r>
          </a:p>
          <a:p>
            <a:pPr eaLnBrk="1" hangingPunct="1"/>
            <a:endParaRPr lang="hu-HU" altLang="hu-HU" sz="2000" dirty="0"/>
          </a:p>
          <a:p>
            <a:pPr eaLnBrk="1" hangingPunct="1"/>
            <a:r>
              <a:rPr lang="hu-HU" altLang="hu-HU" sz="2000" dirty="0" smtClean="0"/>
              <a:t>Becsülhető-e a klímaváltozásnak való kitettség, a várható szélsőségek? </a:t>
            </a:r>
          </a:p>
          <a:p>
            <a:pPr eaLnBrk="1" hangingPunct="1"/>
            <a:endParaRPr lang="hu-HU" altLang="hu-HU" sz="2000" dirty="0"/>
          </a:p>
          <a:p>
            <a:pPr eaLnBrk="1" hangingPunct="1"/>
            <a:r>
              <a:rPr lang="hu-HU" altLang="hu-HU" sz="2000" dirty="0" smtClean="0"/>
              <a:t>Jogosak-e az aggodalmak a klímaváltozásra visszavezethető vízhiány tekintetében?</a:t>
            </a:r>
            <a:endParaRPr lang="hu-HU" altLang="hu-HU" sz="2000" dirty="0" smtClean="0"/>
          </a:p>
          <a:p>
            <a:pPr eaLnBrk="1" hangingPunct="1"/>
            <a:endParaRPr lang="hu-HU" altLang="hu-HU" sz="2000" dirty="0"/>
          </a:p>
          <a:p>
            <a:pPr eaLnBrk="1" hangingPunct="1"/>
            <a:r>
              <a:rPr lang="hu-HU" altLang="hu-HU" sz="2000" dirty="0" smtClean="0"/>
              <a:t>Adottak-e a feltételek, hogy konkrét lépések kerüljenek megvalósításra az esetleges adaptáció és hatásmérséklés tekintetében?</a:t>
            </a:r>
            <a:endParaRPr lang="hu-HU" altLang="hu-HU" sz="2000" dirty="0" smtClean="0"/>
          </a:p>
          <a:p>
            <a:pPr eaLnBrk="1" hangingPunct="1"/>
            <a:endParaRPr lang="hu-HU" altLang="hu-HU" sz="2000" dirty="0"/>
          </a:p>
          <a:p>
            <a:pPr marL="0" indent="0" eaLnBrk="1" hangingPunct="1">
              <a:buNone/>
            </a:pPr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</p:txBody>
      </p:sp>
      <p:sp>
        <p:nvSpPr>
          <p:cNvPr id="18" name="Téglalap 17"/>
          <p:cNvSpPr/>
          <p:nvPr/>
        </p:nvSpPr>
        <p:spPr>
          <a:xfrm>
            <a:off x="457200" y="160894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</a:rPr>
              <a:t>Klímaváltozás és aszály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grpSp>
        <p:nvGrpSpPr>
          <p:cNvPr id="7" name="Csoportba foglalás 6"/>
          <p:cNvGrpSpPr>
            <a:grpSpLocks/>
          </p:cNvGrpSpPr>
          <p:nvPr/>
        </p:nvGrpSpPr>
        <p:grpSpPr bwMode="auto">
          <a:xfrm>
            <a:off x="958864" y="3316286"/>
            <a:ext cx="7575536" cy="2687974"/>
            <a:chOff x="5717392" y="434428"/>
            <a:chExt cx="7575510" cy="2743076"/>
          </a:xfrm>
        </p:grpSpPr>
        <p:sp>
          <p:nvSpPr>
            <p:cNvPr id="11" name="Szövegdoboz 7"/>
            <p:cNvSpPr txBox="1">
              <a:spLocks noChangeArrowheads="1"/>
            </p:cNvSpPr>
            <p:nvPr/>
          </p:nvSpPr>
          <p:spPr bwMode="auto">
            <a:xfrm>
              <a:off x="9987009" y="2761881"/>
              <a:ext cx="13420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hu-HU" altLang="hu-HU" dirty="0"/>
                <a:t>WMO 2016</a:t>
              </a:r>
              <a:endParaRPr lang="en-US" altLang="hu-HU" dirty="0"/>
            </a:p>
          </p:txBody>
        </p:sp>
        <p:sp>
          <p:nvSpPr>
            <p:cNvPr id="12" name="Szövegdoboz 8"/>
            <p:cNvSpPr txBox="1"/>
            <p:nvPr/>
          </p:nvSpPr>
          <p:spPr>
            <a:xfrm>
              <a:off x="9908378" y="490948"/>
              <a:ext cx="3384524" cy="13505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w Cen MT" panose="020B0602020104020603" pitchFamily="34" charset="-18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hu-HU" sz="2000" dirty="0"/>
                <a:t>2015. évi meleg napok </a:t>
              </a:r>
            </a:p>
            <a:p>
              <a:pPr>
                <a:defRPr/>
              </a:pPr>
              <a:r>
                <a:rPr lang="hu-HU" sz="2000" dirty="0"/>
                <a:t>(</a:t>
              </a:r>
              <a:r>
                <a:rPr lang="hu-HU" sz="2000" dirty="0" err="1">
                  <a:solidFill>
                    <a:schemeClr val="tx1">
                      <a:lumMod val="50000"/>
                    </a:schemeClr>
                  </a:solidFill>
                </a:rPr>
                <a:t>Tmax</a:t>
              </a:r>
              <a:r>
                <a:rPr lang="hu-HU" sz="2000" dirty="0">
                  <a:solidFill>
                    <a:schemeClr val="tx1">
                      <a:lumMod val="50000"/>
                    </a:schemeClr>
                  </a:solidFill>
                </a:rPr>
                <a:t> &gt; 30°C)</a:t>
              </a:r>
              <a:r>
                <a:rPr lang="hu-HU" sz="2000" dirty="0"/>
                <a:t> számának %-os eltérése a sokéves átlagtól </a:t>
              </a:r>
            </a:p>
            <a:p>
              <a:pPr>
                <a:defRPr/>
              </a:pPr>
              <a:r>
                <a:rPr lang="hu-HU" sz="2000" dirty="0"/>
                <a:t>(1981-2010)</a:t>
              </a:r>
              <a:endParaRPr lang="en-US" sz="2000" dirty="0"/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8701" r="25983" b="10101"/>
            <a:stretch>
              <a:fillRect/>
            </a:stretch>
          </p:blipFill>
          <p:spPr bwMode="auto">
            <a:xfrm>
              <a:off x="5717392" y="434428"/>
              <a:ext cx="4043672" cy="274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15700" r="18893" b="10101"/>
          <a:stretch>
            <a:fillRect/>
          </a:stretch>
        </p:blipFill>
        <p:spPr bwMode="auto">
          <a:xfrm>
            <a:off x="609614" y="599281"/>
            <a:ext cx="43830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6"/>
          <p:cNvSpPr txBox="1">
            <a:spLocks noChangeArrowheads="1"/>
          </p:cNvSpPr>
          <p:nvPr/>
        </p:nvSpPr>
        <p:spPr bwMode="auto">
          <a:xfrm>
            <a:off x="5102239" y="2763837"/>
            <a:ext cx="134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hu-HU" altLang="hu-HU" dirty="0"/>
              <a:t>WMO 2016</a:t>
            </a:r>
            <a:endParaRPr lang="en-US" altLang="hu-HU" dirty="0"/>
          </a:p>
        </p:txBody>
      </p:sp>
      <p:sp>
        <p:nvSpPr>
          <p:cNvPr id="10" name="Szövegdoboz 10"/>
          <p:cNvSpPr txBox="1">
            <a:spLocks noChangeArrowheads="1"/>
          </p:cNvSpPr>
          <p:nvPr/>
        </p:nvSpPr>
        <p:spPr bwMode="auto">
          <a:xfrm>
            <a:off x="5102239" y="762000"/>
            <a:ext cx="2879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hu-HU" altLang="hu-HU" sz="2000" dirty="0"/>
              <a:t>Globális hőmérsékleti anomália az 1961-1990-es évek átlagához viszonyítva</a:t>
            </a:r>
            <a:endParaRPr lang="en-US" altLang="hu-HU" sz="2000" dirty="0"/>
          </a:p>
        </p:txBody>
      </p:sp>
      <p:sp>
        <p:nvSpPr>
          <p:cNvPr id="14" name="Téglalap 13"/>
          <p:cNvSpPr/>
          <p:nvPr/>
        </p:nvSpPr>
        <p:spPr>
          <a:xfrm>
            <a:off x="457200" y="160894"/>
            <a:ext cx="1807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</a:rPr>
              <a:t>Klímaváltozás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sp>
        <p:nvSpPr>
          <p:cNvPr id="7" name="Tartalom helye 2"/>
          <p:cNvSpPr>
            <a:spLocks noGrp="1"/>
          </p:cNvSpPr>
          <p:nvPr/>
        </p:nvSpPr>
        <p:spPr bwMode="auto">
          <a:xfrm>
            <a:off x="533400" y="908844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altLang="hu-HU" sz="2000" dirty="0" smtClean="0"/>
              <a:t>Globális modellek (pl. ECHAM4, HadCM3)</a:t>
            </a:r>
          </a:p>
          <a:p>
            <a:pPr eaLnBrk="1" hangingPunct="1"/>
            <a:r>
              <a:rPr lang="hu-HU" altLang="hu-HU" sz="2000" dirty="0" smtClean="0"/>
              <a:t>Regionális modellek (pl. REMO, ALADIN, PRUDENCE)</a:t>
            </a:r>
            <a:endParaRPr lang="en-US" altLang="hu-HU" sz="2000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4787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endParaRPr lang="en-US" altLang="hu-HU"/>
          </a:p>
        </p:txBody>
      </p:sp>
      <p:pic>
        <p:nvPicPr>
          <p:cNvPr id="9" name="Kép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13228" r="7242" b="12111"/>
          <a:stretch>
            <a:fillRect/>
          </a:stretch>
        </p:blipFill>
        <p:spPr bwMode="auto">
          <a:xfrm>
            <a:off x="536575" y="1703923"/>
            <a:ext cx="6672263" cy="3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36588" y="4872831"/>
            <a:ext cx="61928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dirty="0">
                <a:latin typeface="Calibri" panose="020F0502020204030204" pitchFamily="34" charset="0"/>
              </a:rPr>
              <a:t>Globális ÜHG emisszió szcenáriók (GtCO2-eq/év)  2000 és 2100 között</a:t>
            </a:r>
          </a:p>
          <a:p>
            <a:pPr algn="ctr"/>
            <a:r>
              <a:rPr lang="hu-HU" altLang="hu-HU" sz="1600" dirty="0">
                <a:latin typeface="Calibri" panose="020F0502020204030204" pitchFamily="34" charset="0"/>
              </a:rPr>
              <a:t>(RCP 6.0  és 8.5 esetében nincs erőfeszítés a kibocsátás korlátozására, RCP 4.5 és 2.6 pedig az alkalmazkodási szcenáriók)</a:t>
            </a:r>
          </a:p>
          <a:p>
            <a:pPr algn="ctr"/>
            <a:r>
              <a:rPr lang="hu-HU" altLang="hu-HU" sz="1600" dirty="0">
                <a:latin typeface="Calibri" panose="020F0502020204030204" pitchFamily="34" charset="0"/>
              </a:rPr>
              <a:t>Forrás: IPCC 2014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208838" y="2051844"/>
            <a:ext cx="2087562" cy="175432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dirty="0">
                <a:latin typeface="+mn-lt"/>
              </a:rPr>
              <a:t>IPCC</a:t>
            </a:r>
          </a:p>
          <a:p>
            <a:pPr>
              <a:defRPr/>
            </a:pPr>
            <a:r>
              <a:rPr lang="en-US" dirty="0">
                <a:latin typeface="+mn-lt"/>
              </a:rPr>
              <a:t>Climate Change 2014</a:t>
            </a:r>
          </a:p>
          <a:p>
            <a:pPr>
              <a:defRPr/>
            </a:pPr>
            <a:r>
              <a:rPr lang="en-US" dirty="0">
                <a:latin typeface="+mn-lt"/>
              </a:rPr>
              <a:t>Synthesis Report </a:t>
            </a:r>
          </a:p>
          <a:p>
            <a:pPr>
              <a:defRPr/>
            </a:pPr>
            <a:r>
              <a:rPr lang="en-US" dirty="0">
                <a:latin typeface="+mn-lt"/>
              </a:rPr>
              <a:t>Summary for Policymakers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57200" y="160894"/>
            <a:ext cx="5648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</a:rPr>
              <a:t>A jövőben várható klímaváltozás modellezése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16219" r="18649" b="5350"/>
          <a:stretch>
            <a:fillRect/>
          </a:stretch>
        </p:blipFill>
        <p:spPr bwMode="auto">
          <a:xfrm>
            <a:off x="458788" y="1106488"/>
            <a:ext cx="6985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3051175" y="2474913"/>
            <a:ext cx="1800225" cy="11509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3733800" y="1033463"/>
            <a:ext cx="0" cy="14414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8"/>
          <p:cNvSpPr txBox="1">
            <a:spLocks noChangeArrowheads="1"/>
          </p:cNvSpPr>
          <p:nvPr/>
        </p:nvSpPr>
        <p:spPr bwMode="auto">
          <a:xfrm>
            <a:off x="315913" y="665163"/>
            <a:ext cx="6490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dirty="0" smtClean="0">
                <a:latin typeface="+mn-lt"/>
              </a:rPr>
              <a:t>Európa – kulcs problémák: </a:t>
            </a:r>
            <a:r>
              <a:rPr lang="hu-HU" altLang="hu-HU" dirty="0" smtClean="0">
                <a:latin typeface="+mn-lt"/>
              </a:rPr>
              <a:t>árvíz, </a:t>
            </a:r>
            <a:r>
              <a:rPr lang="hu-HU" altLang="hu-HU" dirty="0" smtClean="0">
                <a:solidFill>
                  <a:srgbClr val="FF0000"/>
                </a:solidFill>
                <a:latin typeface="+mn-lt"/>
              </a:rPr>
              <a:t>aszály</a:t>
            </a:r>
            <a:r>
              <a:rPr lang="hu-HU" altLang="hu-HU" dirty="0" smtClean="0">
                <a:latin typeface="+mn-lt"/>
              </a:rPr>
              <a:t> és erdőtűz, </a:t>
            </a:r>
            <a:r>
              <a:rPr lang="hu-HU" altLang="hu-HU" dirty="0" smtClean="0">
                <a:solidFill>
                  <a:srgbClr val="FF0000"/>
                </a:solidFill>
                <a:latin typeface="+mn-lt"/>
              </a:rPr>
              <a:t>víz elérhetősége</a:t>
            </a:r>
            <a:endParaRPr lang="en-US" altLang="hu-HU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443788" y="3406775"/>
            <a:ext cx="1547812" cy="23082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dirty="0">
                <a:latin typeface="+mn-lt"/>
              </a:rPr>
              <a:t>IPCC</a:t>
            </a:r>
          </a:p>
          <a:p>
            <a:pPr>
              <a:defRPr/>
            </a:pPr>
            <a:r>
              <a:rPr lang="en-US" dirty="0">
                <a:latin typeface="+mn-lt"/>
              </a:rPr>
              <a:t>Chapter</a:t>
            </a:r>
          </a:p>
          <a:p>
            <a:pPr>
              <a:defRPr/>
            </a:pPr>
            <a:r>
              <a:rPr lang="en-US" dirty="0">
                <a:latin typeface="+mn-lt"/>
              </a:rPr>
              <a:t>Climate Change 2014</a:t>
            </a:r>
          </a:p>
          <a:p>
            <a:pPr>
              <a:defRPr/>
            </a:pPr>
            <a:r>
              <a:rPr lang="en-US" dirty="0">
                <a:latin typeface="+mn-lt"/>
              </a:rPr>
              <a:t>Synthesis Report </a:t>
            </a:r>
          </a:p>
          <a:p>
            <a:pPr>
              <a:defRPr/>
            </a:pPr>
            <a:r>
              <a:rPr lang="en-US" dirty="0">
                <a:latin typeface="+mn-lt"/>
              </a:rPr>
              <a:t>Summary for Policymakers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57200" y="160894"/>
            <a:ext cx="5412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</a:rPr>
              <a:t>Regionális környezeti veszélyek előrejelzése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2"/>
          <a:stretch>
            <a:fillRect/>
          </a:stretch>
        </p:blipFill>
        <p:spPr bwMode="auto">
          <a:xfrm>
            <a:off x="622300" y="777875"/>
            <a:ext cx="561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5"/>
          <p:cNvSpPr txBox="1"/>
          <p:nvPr/>
        </p:nvSpPr>
        <p:spPr>
          <a:xfrm>
            <a:off x="558800" y="5573712"/>
            <a:ext cx="64393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Főbb aszályok Európában </a:t>
            </a:r>
            <a:r>
              <a:rPr lang="en-US" dirty="0">
                <a:latin typeface="+mj-lt"/>
                <a:ea typeface="+mj-ea"/>
                <a:cs typeface="+mj-cs"/>
              </a:rPr>
              <a:t>2002 – 2011</a:t>
            </a:r>
            <a:r>
              <a:rPr lang="hu-HU" dirty="0">
                <a:latin typeface="+mj-lt"/>
                <a:ea typeface="+mj-ea"/>
                <a:cs typeface="+mj-cs"/>
              </a:rPr>
              <a:t> (Forrás:</a:t>
            </a:r>
            <a:r>
              <a:rPr lang="fr-FR" dirty="0">
                <a:latin typeface="+mj-lt"/>
                <a:ea typeface="+mj-ea"/>
                <a:cs typeface="+mj-cs"/>
              </a:rPr>
              <a:t> ETC-LUSI; Tallaksen</a:t>
            </a:r>
            <a:r>
              <a:rPr lang="fr-FR" b="1" dirty="0">
                <a:latin typeface="+mj-lt"/>
                <a:ea typeface="+mj-ea"/>
                <a:cs typeface="+mj-cs"/>
              </a:rPr>
              <a:t>)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99200" y="757237"/>
            <a:ext cx="2692400" cy="31700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ea typeface="+mj-ea"/>
                <a:cs typeface="+mj-cs"/>
              </a:rPr>
              <a:t>Extrém időjárási események számának és intenzitásának növekedése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ea typeface="+mj-ea"/>
                <a:cs typeface="+mj-cs"/>
              </a:rPr>
              <a:t>Egyre jelentősebb ökológiai, gazdasági, társadalmi hatások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ea typeface="+mj-ea"/>
                <a:cs typeface="+mj-cs"/>
              </a:rPr>
              <a:t>Kárpát-medence kitettsége</a:t>
            </a:r>
            <a:endParaRPr lang="en-US" sz="2000" dirty="0">
              <a:latin typeface="+mn-lt"/>
              <a:ea typeface="+mj-ea"/>
              <a:cs typeface="+mj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7200" y="160894"/>
            <a:ext cx="2309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</a:rPr>
              <a:t>Aszály Európában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7" name="Picture 2" descr="http://www.met.hu/eghajlat/magyarorszag_eghajlata/eghajlati_visszatekinto/elmult_evek_idojarasa/images/yTdc/yTdc20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649288"/>
            <a:ext cx="38401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met.hu/eghajlat/magyarorszag_eghajlata/eghajlati_visszatekinto/elmult_evek_idojarasa/images/yRsc/yRsc201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168650"/>
            <a:ext cx="38814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533400" y="5173663"/>
            <a:ext cx="42481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altLang="hu-HU" dirty="0" smtClean="0">
                <a:latin typeface="+mn-lt"/>
              </a:rPr>
              <a:t/>
            </a:r>
            <a:br>
              <a:rPr lang="hu-HU" altLang="hu-HU" dirty="0" smtClean="0">
                <a:latin typeface="+mn-lt"/>
              </a:rPr>
            </a:br>
            <a:r>
              <a:rPr lang="hu-HU" altLang="hu-HU" dirty="0" smtClean="0">
                <a:latin typeface="+mn-lt"/>
              </a:rPr>
              <a:t>országos évi középhőmérséklet és évi csapadékösszeg változásai 1901-2015</a:t>
            </a:r>
            <a:endParaRPr lang="en-US" altLang="hu-HU" dirty="0" smtClean="0">
              <a:latin typeface="+mn-lt"/>
            </a:endParaRPr>
          </a:p>
        </p:txBody>
      </p:sp>
      <p:pic>
        <p:nvPicPr>
          <p:cNvPr id="10" name="Picture 2" descr="http://www.tankonyvtar.hu/en/tartalom/tamop425/0038_foldrajz_konecsnykaroly/images/vizminteroforras_html_m7427167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635000"/>
            <a:ext cx="40290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8"/>
          <p:cNvSpPr txBox="1"/>
          <p:nvPr/>
        </p:nvSpPr>
        <p:spPr>
          <a:xfrm>
            <a:off x="5387975" y="768350"/>
            <a:ext cx="10969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Pálfai 2002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168650"/>
            <a:ext cx="376078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0"/>
          <p:cNvSpPr txBox="1"/>
          <p:nvPr/>
        </p:nvSpPr>
        <p:spPr>
          <a:xfrm>
            <a:off x="5530850" y="3233738"/>
            <a:ext cx="10969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Pálfai 2003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57200" y="160894"/>
            <a:ext cx="2573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latin typeface="Calibri Light" panose="020F0302020204030204" pitchFamily="34" charset="0"/>
              </a:rPr>
              <a:t>Hazai viszonylatban</a:t>
            </a: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sp>
        <p:nvSpPr>
          <p:cNvPr id="7" name="Cím 1"/>
          <p:cNvSpPr>
            <a:spLocks noGrp="1"/>
          </p:cNvSpPr>
          <p:nvPr/>
        </p:nvSpPr>
        <p:spPr bwMode="auto">
          <a:xfrm>
            <a:off x="410369" y="313531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hu-HU" sz="2000" dirty="0">
              <a:latin typeface="+mn-lt"/>
            </a:endParaRPr>
          </a:p>
        </p:txBody>
      </p:sp>
      <p:pic>
        <p:nvPicPr>
          <p:cNvPr id="8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2"/>
          <a:stretch>
            <a:fillRect/>
          </a:stretch>
        </p:blipFill>
        <p:spPr bwMode="auto">
          <a:xfrm>
            <a:off x="410369" y="1071808"/>
            <a:ext cx="3590507" cy="500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5"/>
          <p:cNvSpPr txBox="1"/>
          <p:nvPr/>
        </p:nvSpPr>
        <p:spPr>
          <a:xfrm>
            <a:off x="3980656" y="989886"/>
            <a:ext cx="4752975" cy="480131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Arial" panose="020B0604020202020204" pitchFamily="34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>
                <a:latin typeface="+mn-lt"/>
                <a:cs typeface="+mn-cs"/>
              </a:rPr>
              <a:t>egyre gyakoribbá váló </a:t>
            </a:r>
            <a:r>
              <a:rPr lang="hu-HU" dirty="0" err="1" smtClean="0">
                <a:latin typeface="+mn-lt"/>
                <a:cs typeface="+mn-cs"/>
              </a:rPr>
              <a:t>hidro-klimatikus</a:t>
            </a:r>
            <a:r>
              <a:rPr lang="hu-HU" dirty="0" smtClean="0">
                <a:latin typeface="+mn-lt"/>
                <a:cs typeface="+mn-cs"/>
              </a:rPr>
              <a:t> </a:t>
            </a:r>
            <a:r>
              <a:rPr lang="hu-HU" dirty="0">
                <a:latin typeface="+mn-lt"/>
                <a:cs typeface="+mn-cs"/>
              </a:rPr>
              <a:t>veszélyek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 smtClean="0">
                <a:latin typeface="+mn-lt"/>
                <a:cs typeface="+mn-cs"/>
              </a:rPr>
              <a:t>megelőzés </a:t>
            </a:r>
            <a:r>
              <a:rPr lang="hu-HU" dirty="0">
                <a:latin typeface="+mn-lt"/>
                <a:cs typeface="+mn-cs"/>
              </a:rPr>
              <a:t>és </a:t>
            </a:r>
            <a:r>
              <a:rPr lang="hu-HU" dirty="0" smtClean="0">
                <a:latin typeface="+mn-lt"/>
                <a:cs typeface="+mn-cs"/>
              </a:rPr>
              <a:t>felkészülés a vízgazdálkodásban</a:t>
            </a:r>
            <a:endParaRPr lang="hu-HU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>
                <a:latin typeface="+mn-lt"/>
                <a:cs typeface="+mn-cs"/>
              </a:rPr>
              <a:t>határon átnyúló együttműködés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>
                <a:latin typeface="+mn-lt"/>
                <a:cs typeface="+mn-cs"/>
              </a:rPr>
              <a:t>62,5% csernozjom talaj (HU: 33%, SRB: 78%)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+mn-lt"/>
                <a:cs typeface="+mn-cs"/>
              </a:rPr>
              <a:t>Cél: fenntartható vízgazdálkodás kialakítását támogató kutatás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 smtClean="0">
                <a:latin typeface="+mn-lt"/>
                <a:cs typeface="+mn-cs"/>
              </a:rPr>
              <a:t>regionális </a:t>
            </a:r>
            <a:r>
              <a:rPr lang="hu-HU" dirty="0">
                <a:latin typeface="+mn-lt"/>
                <a:cs typeface="+mn-cs"/>
              </a:rPr>
              <a:t>klímamodellek segítségével a jövőbeli </a:t>
            </a:r>
            <a:r>
              <a:rPr lang="hu-HU" dirty="0" err="1">
                <a:latin typeface="+mn-lt"/>
                <a:cs typeface="+mn-cs"/>
              </a:rPr>
              <a:t>hidro-klimatikus</a:t>
            </a:r>
            <a:r>
              <a:rPr lang="hu-HU" dirty="0">
                <a:latin typeface="+mn-lt"/>
                <a:cs typeface="+mn-cs"/>
              </a:rPr>
              <a:t> veszélyek súlyosságának, gyakoriságának és kiterjedésének </a:t>
            </a:r>
            <a:r>
              <a:rPr lang="hu-HU" dirty="0" smtClean="0">
                <a:latin typeface="+mn-lt"/>
                <a:cs typeface="+mn-cs"/>
              </a:rPr>
              <a:t>értékelése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 smtClean="0">
                <a:latin typeface="+mn-lt"/>
                <a:cs typeface="+mn-cs"/>
              </a:rPr>
              <a:t> </a:t>
            </a:r>
            <a:r>
              <a:rPr lang="hu-HU" dirty="0">
                <a:latin typeface="+mn-lt"/>
                <a:cs typeface="+mn-cs"/>
              </a:rPr>
              <a:t>érzékeny területek lehatárolása, kockázat-értékelés</a:t>
            </a:r>
            <a:r>
              <a:rPr lang="hu-HU" dirty="0" smtClean="0">
                <a:latin typeface="+mn-lt"/>
                <a:cs typeface="+mn-cs"/>
              </a:rPr>
              <a:t>,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 smtClean="0">
                <a:latin typeface="+mn-lt"/>
                <a:cs typeface="+mn-cs"/>
              </a:rPr>
              <a:t> </a:t>
            </a:r>
            <a:r>
              <a:rPr lang="hu-HU" dirty="0">
                <a:latin typeface="+mn-lt"/>
                <a:cs typeface="+mn-cs"/>
              </a:rPr>
              <a:t>fenntartható vízgazdálkodás lehetőségeinek vizsgálata, a társadalmi hatások </a:t>
            </a:r>
            <a:r>
              <a:rPr lang="hu-HU" dirty="0" smtClean="0">
                <a:latin typeface="+mn-lt"/>
                <a:cs typeface="+mn-cs"/>
              </a:rPr>
              <a:t>felmérése</a:t>
            </a:r>
            <a:endParaRPr lang="hu-HU" dirty="0">
              <a:latin typeface="+mn-lt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7200" y="162350"/>
            <a:ext cx="7017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latin typeface="Calibri Light" panose="020F0302020204030204" pitchFamily="34" charset="0"/>
              </a:rPr>
              <a:t>Aszály </a:t>
            </a:r>
            <a:r>
              <a:rPr lang="hu-HU" sz="2400" b="1" dirty="0">
                <a:latin typeface="Calibri Light" panose="020F0302020204030204" pitchFamily="34" charset="0"/>
              </a:rPr>
              <a:t>és vízgazdálkodás a Dél-Alföldön és a Vajdaságban</a:t>
            </a:r>
            <a:br>
              <a:rPr lang="hu-HU" sz="2400" b="1" dirty="0">
                <a:latin typeface="Calibri Light" panose="020F0302020204030204" pitchFamily="34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WAHASTRAT</a:t>
            </a:r>
            <a:r>
              <a:rPr lang="hu-HU" sz="2400" b="1" dirty="0" smtClean="0">
                <a:latin typeface="Calibri Light" panose="020F0302020204030204" pitchFamily="34" charset="0"/>
              </a:rPr>
              <a:t> </a:t>
            </a:r>
            <a:r>
              <a:rPr lang="hu-HU" sz="2400" b="1" dirty="0">
                <a:latin typeface="Calibri Light" panose="020F0302020204030204" pitchFamily="34" charset="0"/>
              </a:rPr>
              <a:t>projekt</a:t>
            </a:r>
          </a:p>
          <a:p>
            <a:pPr>
              <a:spcBef>
                <a:spcPct val="0"/>
              </a:spcBef>
            </a:pPr>
            <a:endParaRPr lang="hu-HU" altLang="hu-H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31385" y="63720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Sipos György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6269831"/>
            <a:ext cx="46834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Aszály és klímaváltozás Magyarországon</a:t>
            </a:r>
            <a:endParaRPr lang="hu-HU" sz="1600" dirty="0"/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grpSp>
        <p:nvGrpSpPr>
          <p:cNvPr id="8" name="Csoportba foglalás 5"/>
          <p:cNvGrpSpPr>
            <a:grpSpLocks noChangeAspect="1"/>
          </p:cNvGrpSpPr>
          <p:nvPr/>
        </p:nvGrpSpPr>
        <p:grpSpPr bwMode="auto">
          <a:xfrm>
            <a:off x="533399" y="685799"/>
            <a:ext cx="3711892" cy="2520000"/>
            <a:chOff x="5267335" y="837726"/>
            <a:chExt cx="3456384" cy="2154637"/>
          </a:xfrm>
        </p:grpSpPr>
        <p:pic>
          <p:nvPicPr>
            <p:cNvPr id="9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26"/>
            <a:stretch>
              <a:fillRect/>
            </a:stretch>
          </p:blipFill>
          <p:spPr bwMode="auto">
            <a:xfrm>
              <a:off x="5267335" y="837726"/>
              <a:ext cx="3456384" cy="215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Kép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68" t="44418" r="4173" b="38811"/>
            <a:stretch>
              <a:fillRect/>
            </a:stretch>
          </p:blipFill>
          <p:spPr bwMode="auto">
            <a:xfrm>
              <a:off x="8368534" y="1058344"/>
              <a:ext cx="286355" cy="42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zövegdoboz 10"/>
          <p:cNvSpPr txBox="1"/>
          <p:nvPr/>
        </p:nvSpPr>
        <p:spPr>
          <a:xfrm>
            <a:off x="4273574" y="2880442"/>
            <a:ext cx="3803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spc="-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Nyári (</a:t>
            </a:r>
            <a:r>
              <a:rPr lang="hu-HU" b="1" spc="-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júl-aug</a:t>
            </a:r>
            <a:r>
              <a:rPr lang="hu-HU" b="1" spc="-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 hőmérséklet változása (°C) </a:t>
            </a:r>
            <a:endParaRPr lang="hu-HU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140887" y="5378492"/>
            <a:ext cx="3783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Nyári napok számának változása </a:t>
            </a:r>
            <a:br>
              <a:rPr lang="hu-HU" b="1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hu-HU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</a:t>
            </a:r>
            <a:r>
              <a:rPr lang="hu-HU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Tmax</a:t>
            </a:r>
            <a:r>
              <a:rPr lang="hu-HU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 &gt; 25 °C) (nap/év)</a:t>
            </a:r>
          </a:p>
        </p:txBody>
      </p:sp>
      <p:sp>
        <p:nvSpPr>
          <p:cNvPr id="15" name="Szövegdoboz 2"/>
          <p:cNvSpPr txBox="1">
            <a:spLocks noChangeArrowheads="1"/>
          </p:cNvSpPr>
          <p:nvPr/>
        </p:nvSpPr>
        <p:spPr bwMode="auto">
          <a:xfrm>
            <a:off x="4347353" y="685799"/>
            <a:ext cx="419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r>
              <a:rPr lang="hu-HU" altLang="hu-HU" sz="2000" dirty="0">
                <a:latin typeface="+mn-lt"/>
              </a:rPr>
              <a:t>Növekvő nyári középhőmérséklet, akár 4-5°C-os hőmérséklet emelkedés a század végére az ALADIN és a REMO regionális klímamodellek alapján</a:t>
            </a:r>
            <a:endParaRPr lang="en-US" altLang="hu-HU" sz="2000" dirty="0">
              <a:latin typeface="+mn-lt"/>
            </a:endParaRPr>
          </a:p>
        </p:txBody>
      </p:sp>
      <p:sp>
        <p:nvSpPr>
          <p:cNvPr id="16" name="Szövegdoboz 20"/>
          <p:cNvSpPr txBox="1">
            <a:spLocks noChangeArrowheads="1"/>
          </p:cNvSpPr>
          <p:nvPr/>
        </p:nvSpPr>
        <p:spPr bwMode="auto">
          <a:xfrm>
            <a:off x="4347353" y="3448050"/>
            <a:ext cx="436881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r>
              <a:rPr lang="hu-HU" altLang="hu-HU" sz="2000" dirty="0">
                <a:latin typeface="+mn-lt"/>
              </a:rPr>
              <a:t>Nyári napok számának növekedése a század végére az ALADIN és a REMO regionális klímamodellek alapján</a:t>
            </a:r>
          </a:p>
          <a:p>
            <a:r>
              <a:rPr lang="hu-HU" altLang="hu-HU" sz="2000" dirty="0">
                <a:latin typeface="+mn-lt"/>
              </a:rPr>
              <a:t>(1961-1990 között 80-90 nap/év)</a:t>
            </a:r>
            <a:endParaRPr lang="en-US" altLang="hu-HU" sz="2000" dirty="0">
              <a:latin typeface="+mn-lt"/>
            </a:endParaRPr>
          </a:p>
          <a:p>
            <a:endParaRPr lang="en-US" altLang="hu-HU" dirty="0"/>
          </a:p>
        </p:txBody>
      </p:sp>
      <p:sp>
        <p:nvSpPr>
          <p:cNvPr id="17" name="Téglalap 16"/>
          <p:cNvSpPr/>
          <p:nvPr/>
        </p:nvSpPr>
        <p:spPr>
          <a:xfrm>
            <a:off x="457200" y="162350"/>
            <a:ext cx="7991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latin typeface="Calibri Light" panose="020F0302020204030204" pitchFamily="34" charset="0"/>
              </a:rPr>
              <a:t>A jövőben várható klímaváltozás a Dél-Alföldön és a Vajdaságban</a:t>
            </a:r>
            <a:endParaRPr lang="hu-HU" sz="2400" b="1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endParaRPr lang="hu-HU" altLang="hu-HU" sz="2400" b="1" dirty="0">
              <a:latin typeface="Calibri Light" panose="020F0302020204030204" pitchFamily="34" charset="0"/>
            </a:endParaRPr>
          </a:p>
        </p:txBody>
      </p:sp>
      <p:pic>
        <p:nvPicPr>
          <p:cNvPr id="19" name="Kép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72584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á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á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á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á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1033</Words>
  <Application>Microsoft Office PowerPoint</Application>
  <PresentationFormat>Diavetítés a képernyőre (4:3 oldalarány)</PresentationFormat>
  <Paragraphs>171</Paragraphs>
  <Slides>18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Tw Cen MT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Benyhe Balázs</dc:creator>
  <cp:lastModifiedBy>oktato</cp:lastModifiedBy>
  <cp:revision>29</cp:revision>
  <dcterms:created xsi:type="dcterms:W3CDTF">2016-07-05T17:55:50Z</dcterms:created>
  <dcterms:modified xsi:type="dcterms:W3CDTF">2016-07-06T12:17:59Z</dcterms:modified>
</cp:coreProperties>
</file>